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2" r:id="rId6"/>
    <p:sldId id="261" r:id="rId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A402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37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4345230"/>
            <a:ext cx="7772400" cy="1221640"/>
          </a:xfrm>
          <a:effectLst>
            <a:outerShdw blurRad="50800" dist="38100" dir="2700000" algn="tl" rotWithShape="0">
              <a:prstClr val="black">
                <a:alpha val="82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5719575"/>
            <a:ext cx="6400800" cy="45811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7605"/>
            <a:ext cx="8229600" cy="584623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8425"/>
            <a:ext cx="8229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427342"/>
            <a:ext cx="6710784" cy="863788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291130"/>
            <a:ext cx="6710784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7605"/>
            <a:ext cx="8229600" cy="584622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2088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1950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72088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01950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4950" y="3734410"/>
            <a:ext cx="5955493" cy="2137869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«Методическое сопровождение деятельности специалистов, работающих с лицами ОВЗ и инвалидностью в условиях </a:t>
            </a:r>
            <a:r>
              <a:rPr lang="ru-RU" b="1" dirty="0" smtClean="0"/>
              <a:t>инклюзии»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3885" y="6330395"/>
            <a:ext cx="4886559" cy="305410"/>
          </a:xfrm>
        </p:spPr>
        <p:txBody>
          <a:bodyPr>
            <a:normAutofit fontScale="92500" lnSpcReduction="20000"/>
          </a:bodyPr>
          <a:lstStyle/>
          <a:p>
            <a:r>
              <a:rPr lang="ru-RU" sz="1800" b="1" dirty="0" smtClean="0">
                <a:solidFill>
                  <a:schemeClr val="bg1"/>
                </a:solidFill>
              </a:rPr>
              <a:t>Чернышева Марина Николаевна</a:t>
            </a:r>
            <a:endParaRPr lang="en-US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60" y="527605"/>
            <a:ext cx="8229600" cy="58462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Оказание помощи к адаптации к новым условиям жизнедеятельности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835"/>
            <a:ext cx="8229600" cy="458115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01670" y="1443835"/>
            <a:ext cx="3520448" cy="24432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 по организации содействия трудоустройству инвалидов и лиц с ограниченными возможностями здоровья в профессиональных образовательных организациях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77409" y="1443835"/>
            <a:ext cx="3206806" cy="24432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 по обеспечению архитектурной доступности профессиональных организаций для обучения лиц с инвалидностью и ОВЗ со всеми типам нозологий</a:t>
            </a:r>
          </a:p>
          <a:p>
            <a:pPr algn="ctr"/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76015" y="4162620"/>
            <a:ext cx="4275739" cy="16797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 по оснащению профессиональных организаций необходимым оборудованием для обучения лиц с инвалидностью и ОВЗ со всеми типам нозологий</a:t>
            </a: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Создание специальных условий для эффективной адаптации к учебному процессу и обеспечение успешности в обучении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01949"/>
            <a:ext cx="8229600" cy="442844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877410" y="2054656"/>
            <a:ext cx="3206805" cy="10689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Дистанционные образовательные курсы (предметы, дисциплины, МДК)</a:t>
            </a:r>
            <a:endParaRPr lang="ru-RU" sz="20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87950" y="3581705"/>
            <a:ext cx="3359510" cy="10689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Конкурсы </a:t>
            </a:r>
            <a:r>
              <a:rPr lang="ru-RU" sz="2000" b="1" dirty="0" err="1" smtClean="0"/>
              <a:t>профмастерства</a:t>
            </a:r>
            <a:r>
              <a:rPr lang="ru-RU" sz="2000" b="1" dirty="0" smtClean="0"/>
              <a:t> «</a:t>
            </a:r>
            <a:r>
              <a:rPr lang="ru-RU" sz="2000" b="1" dirty="0" err="1" smtClean="0"/>
              <a:t>Абилимпикс</a:t>
            </a:r>
            <a:r>
              <a:rPr lang="ru-RU" sz="2000" b="1" dirty="0" smtClean="0"/>
              <a:t>»</a:t>
            </a:r>
            <a:endParaRPr lang="ru-RU" sz="20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01670" y="2054655"/>
            <a:ext cx="3359509" cy="10689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Адаптационные программы</a:t>
            </a:r>
            <a:endParaRPr lang="ru-RU" sz="28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77410" y="3581705"/>
            <a:ext cx="3206806" cy="10689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Привлечение переводчиков русского жестового языка</a:t>
            </a:r>
            <a:endParaRPr lang="ru-RU" sz="20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92245" y="5187852"/>
            <a:ext cx="30541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/>
              <a:t>Тьюторы</a:t>
            </a:r>
            <a:r>
              <a:rPr lang="ru-RU" sz="2000" b="1" dirty="0" smtClean="0"/>
              <a:t>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748832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Разработка методических рекомендаций для педагогических работников, занятых в обучении лиц с ОВЗ и инвалидностью 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07079" y="1596539"/>
            <a:ext cx="7787955" cy="5039265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212490" y="1749244"/>
            <a:ext cx="3664920" cy="21378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 по формированию готовности педагогов СПО к инклюзивному образованию как фактор социально-психологической адаптации студентов с ОВЗ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182819" y="1749244"/>
            <a:ext cx="3512215" cy="21378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Рекомендации по работе в системе дистанционного обучения </a:t>
            </a:r>
            <a:r>
              <a:rPr lang="ru-RU" b="1" dirty="0" err="1"/>
              <a:t>Moodle</a:t>
            </a:r>
            <a:r>
              <a:rPr lang="ru-RU" b="1" dirty="0"/>
              <a:t> для студентов, обучающихся с применением дистанционных образовательных технологий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65195" y="4399638"/>
            <a:ext cx="3359510" cy="20834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Методические </a:t>
            </a:r>
            <a:r>
              <a:rPr lang="ru-RU" sz="2000" b="1" dirty="0">
                <a:solidFill>
                  <a:schemeClr val="bg1"/>
                </a:solidFill>
              </a:rPr>
              <a:t>рекомендации «Создание лекции в LMS </a:t>
            </a:r>
            <a:r>
              <a:rPr lang="ru-RU" sz="2000" b="1" dirty="0" err="1">
                <a:solidFill>
                  <a:schemeClr val="bg1"/>
                </a:solidFill>
              </a:rPr>
              <a:t>Moodle</a:t>
            </a:r>
            <a:r>
              <a:rPr lang="ru-RU" sz="2000" b="1" dirty="0">
                <a:solidFill>
                  <a:schemeClr val="bg1"/>
                </a:solidFill>
              </a:rPr>
              <a:t>»</a:t>
            </a:r>
          </a:p>
          <a:p>
            <a:pPr algn="ctr"/>
            <a:endParaRPr lang="ru-RU" sz="1600" b="1" dirty="0"/>
          </a:p>
          <a:p>
            <a:pPr algn="ctr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82819" y="4399638"/>
            <a:ext cx="3512215" cy="20834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 по организации </a:t>
            </a:r>
            <a:r>
              <a:rPr lang="ru-RU" b="1" dirty="0" err="1"/>
              <a:t>тьюторского</a:t>
            </a:r>
            <a:r>
              <a:rPr lang="ru-RU" b="1" dirty="0"/>
              <a:t> сопровождения инвалидов и лиц с ограниченными возможностями здоровья в профессиональных образовательных организациях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Внедрение специального оборудования в учебный процесс для обучения лиц с ОВЗ и инвалидностью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1670" y="1901950"/>
            <a:ext cx="8093365" cy="427574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400" b="1" dirty="0"/>
              <a:t>Рабочее место обучающегося в составе: компьютер; программа экранного увеличения с </a:t>
            </a:r>
            <a:r>
              <a:rPr lang="ru-RU" sz="2400" b="1" dirty="0" smtClean="0"/>
              <a:t>речью;</a:t>
            </a:r>
          </a:p>
          <a:p>
            <a:pPr algn="just"/>
            <a:r>
              <a:rPr lang="ru-RU" sz="2400" b="1" dirty="0"/>
              <a:t>Мультимедиа-проектор (для комплекса оборудования с функцией субтитров</a:t>
            </a:r>
            <a:r>
              <a:rPr lang="ru-RU" sz="2400" b="1" dirty="0" smtClean="0"/>
              <a:t>);</a:t>
            </a:r>
          </a:p>
          <a:p>
            <a:pPr algn="just"/>
            <a:r>
              <a:rPr lang="ru-RU" sz="2400" b="1" dirty="0"/>
              <a:t>Мультимедиа-проектор (для оборудования класса для </a:t>
            </a:r>
            <a:r>
              <a:rPr lang="ru-RU" sz="2400" b="1" dirty="0" smtClean="0"/>
              <a:t>учеников </a:t>
            </a:r>
            <a:r>
              <a:rPr lang="ru-RU" sz="2400" b="1" dirty="0"/>
              <a:t>с нарушением слуха и </a:t>
            </a:r>
            <a:r>
              <a:rPr lang="ru-RU" sz="2400" b="1" dirty="0" smtClean="0"/>
              <a:t>слабослышащих);</a:t>
            </a:r>
          </a:p>
          <a:p>
            <a:pPr algn="just"/>
            <a:r>
              <a:rPr lang="ru-RU" sz="2400" b="1" dirty="0"/>
              <a:t>Автоматизированное рабочее место для проведения онлайн трансляций для лиц с ограниченными </a:t>
            </a:r>
            <a:r>
              <a:rPr lang="ru-RU" sz="2400" b="1" dirty="0" smtClean="0"/>
              <a:t>возможностями;</a:t>
            </a:r>
          </a:p>
          <a:p>
            <a:pPr algn="just"/>
            <a:r>
              <a:rPr lang="ru-RU" sz="2400" b="1" dirty="0" err="1"/>
              <a:t>Web</a:t>
            </a:r>
            <a:r>
              <a:rPr lang="ru-RU" sz="2400" b="1" dirty="0"/>
              <a:t>-камера с ультра разрешением  </a:t>
            </a:r>
            <a:r>
              <a:rPr lang="ru-RU" sz="2400" b="1" dirty="0" smtClean="0"/>
              <a:t>(специальное </a:t>
            </a:r>
            <a:r>
              <a:rPr lang="ru-RU" sz="2400" b="1" dirty="0"/>
              <a:t>оборудование для осуществления образовательной деятельности для инвалидов и лиц с ОВЗ по программам среднего профессионального образования с применением электронного обучения и дистанционных образовательных технологий</a:t>
            </a:r>
            <a:r>
              <a:rPr lang="ru-RU" sz="2400" b="1" dirty="0" smtClean="0"/>
              <a:t>.);</a:t>
            </a:r>
          </a:p>
          <a:p>
            <a:pPr algn="just"/>
            <a:r>
              <a:rPr lang="ru-RU" sz="2400" b="1" dirty="0"/>
              <a:t>Промышленная швейная стачивающая машина (с адаптированным регулируемым (по высоте) столом для студентов с НОДА)</a:t>
            </a:r>
          </a:p>
        </p:txBody>
      </p:sp>
    </p:spTree>
    <p:extLst>
      <p:ext uri="{BB962C8B-B14F-4D97-AF65-F5344CB8AC3E}">
        <p14:creationId xmlns:p14="http://schemas.microsoft.com/office/powerpoint/2010/main" val="2889494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7900" y="427342"/>
            <a:ext cx="6710784" cy="711083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>
                <a:solidFill>
                  <a:schemeClr val="tx1"/>
                </a:solidFill>
              </a:rPr>
              <a:t>Спасибо за внимание!</a:t>
            </a:r>
            <a:br>
              <a:rPr lang="ru-RU" sz="4800" b="1" dirty="0">
                <a:solidFill>
                  <a:schemeClr val="tx1"/>
                </a:solidFill>
              </a:rPr>
            </a:b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65" y="833015"/>
            <a:ext cx="8246070" cy="565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199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1219</TotalTime>
  <Words>311</Words>
  <Application>Microsoft Office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«Методическое сопровождение деятельности специалистов, работающих с лицами ОВЗ и инвалидностью в условиях инклюзии»</vt:lpstr>
      <vt:lpstr>Оказание помощи к адаптации к новым условиям жизнедеятельности</vt:lpstr>
      <vt:lpstr>Создание специальных условий для эффективной адаптации к учебному процессу и обеспечение успешности в обучении</vt:lpstr>
      <vt:lpstr>Разработка методических рекомендаций для педагогических работников, занятых в обучении лиц с ОВЗ и инвалидностью </vt:lpstr>
      <vt:lpstr>Внедрение специального оборудования в учебный процесс для обучения лиц с ОВЗ и инвалидностью</vt:lpstr>
      <vt:lpstr>Спасибо за внимание!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Чернышева</cp:lastModifiedBy>
  <cp:revision>30</cp:revision>
  <cp:lastPrinted>2021-05-19T12:45:03Z</cp:lastPrinted>
  <dcterms:created xsi:type="dcterms:W3CDTF">2013-08-21T19:17:07Z</dcterms:created>
  <dcterms:modified xsi:type="dcterms:W3CDTF">2021-05-19T12:45:31Z</dcterms:modified>
</cp:coreProperties>
</file>